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9"/>
    </p:embeddedFont>
    <p:embeddedFont>
      <p:font typeface="Comic Sans Bold" charset="1" panose="03000902030302020204"/>
      <p:regular r:id="rId20"/>
    </p:embeddedFont>
    <p:embeddedFont>
      <p:font typeface="DM Sans Bold" charset="1" panose="00000000000000000000"/>
      <p:regular r:id="rId21"/>
    </p:embeddedFont>
    <p:embeddedFont>
      <p:font typeface="Comic Sans" charset="1" panose="03000702030302020204"/>
      <p:regular r:id="rId23"/>
    </p:embeddedFont>
    <p:embeddedFont>
      <p:font typeface="Canva Sans Medium" charset="1" panose="020B0603030501040103"/>
      <p:regular r:id="rId24"/>
    </p:embeddedFont>
    <p:embeddedFont>
      <p:font typeface="Agbalumo" charset="1" panose="00000000000000000000"/>
      <p:regular r:id="rId25"/>
    </p:embeddedFont>
    <p:embeddedFont>
      <p:font typeface="Canva Sans Italics" charset="1" panose="020B0503030501040103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9"/>
    </p:embeddedFont>
    <p:embeddedFont>
      <p:font typeface="Canva Sans Medium Italics" charset="1" panose="020B0603030501040103"/>
      <p:regular r:id="rId32"/>
    </p:embeddedFont>
    <p:embeddedFont>
      <p:font typeface="Cooper Hewitt Bold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Slides/notesSlide3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notesSlides/notesSlide5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6.xml" Type="http://schemas.openxmlformats.org/officeDocument/2006/relationships/notesSlide"/><Relationship Id="rId34" Target="notesSlides/notesSlide7.xml" Type="http://schemas.openxmlformats.org/officeDocument/2006/relationships/notesSlide"/><Relationship Id="rId35" Target="notesSlides/notesSlide8.xml" Type="http://schemas.openxmlformats.org/officeDocument/2006/relationships/notesSlide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“Hi, I’m Shubham from Mumbai, India.</a:t>
            </a:r>
          </a:p>
          <a:p>
            <a:r>
              <a:rPr lang="en-US"/>
              <a:t>I’m a final-year Computer Science student at SPIT, with a management minor at SPJIMR, and currently an open-source contributor with Scala Center through GSoC 2025.</a:t>
            </a:r>
          </a:p>
          <a:p>
            <a:r>
              <a:rPr lang="en-US"/>
              <a:t>My Scala journey began with Scala Center’s Rock the JVM courses, which made me fall in love with the language and led me into this supportive community.”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“I came across GSoC with Scala Center and found LLM4S — the perfect mix of Scala and AI.</a:t>
            </a:r>
          </a:p>
          <a:p>
            <a:r>
              <a:rPr lang="en-US"/>
              <a:t>With guidance from Kannupriya Kalra, Rory Graves, and later Dmitry Mamonov, my curiosity turned into meaningful contributions.</a:t>
            </a:r>
          </a:p>
          <a:p>
            <a:r>
              <a:rPr lang="en-US"/>
              <a:t>The challenge was clear: LLM apps are hard to debug, observe, and scale.</a:t>
            </a:r>
          </a:p>
          <a:p>
            <a:r>
              <a:rPr lang="en-US"/>
              <a:t>Our mission: make Scala a first-class citizen in AI tooling with type safety and functional programming principles.”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“My contributions followed a path:</a:t>
            </a:r>
          </a:p>
          <a:p>
            <a:r>
              <a:rPr lang="en-US"/>
              <a:t/>
            </a:r>
          </a:p>
          <a:p>
            <a:r>
              <a:rPr lang="en-US"/>
              <a:t>PRs #77 and #119 added tracing support with spans, timing, and Langfuse integration.</a:t>
            </a:r>
          </a:p>
          <a:p>
            <a:r>
              <a:rPr lang="en-US"/>
              <a:t/>
            </a:r>
          </a:p>
          <a:p>
            <a:r>
              <a:rPr lang="en-US"/>
              <a:t>PR #165 rebuilt tracing with sealed traits and composable backends for type safety.</a:t>
            </a:r>
          </a:p>
          <a:p>
            <a:r>
              <a:rPr lang="en-US"/>
              <a:t/>
            </a:r>
          </a:p>
          <a:p>
            <a:r>
              <a:rPr lang="en-US"/>
              <a:t>PR #184 showcased it all in a demo agent — tool chaining with multi-backend tracing.</a:t>
            </a:r>
          </a:p>
          <a:p>
            <a:r>
              <a:rPr lang="en-US"/>
              <a:t>So it went from first trace → type-safe system → full working demo.”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Why It Matters</a:t>
            </a:r>
          </a:p>
          <a:p>
            <a:r>
              <a:rPr lang="en-US"/>
              <a:t/>
            </a:r>
          </a:p>
          <a:p>
            <a:r>
              <a:rPr lang="en-US"/>
              <a:t>“This work gives developers visibility inside their LLM apps: what was called, when, and why it failed.</a:t>
            </a:r>
          </a:p>
          <a:p>
            <a:r>
              <a:rPr lang="en-US"/>
              <a:t>Type safety makes it reliable, and the demo proves it’s practical.</a:t>
            </a:r>
          </a:p>
          <a:p>
            <a:r>
              <a:rPr lang="en-US"/>
              <a:t>It also lays the foundation for memory, typed DSLs, and multi-agent orchestration.”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My next focus is expanding LLM4S beyond tracing:</a:t>
            </a:r>
          </a:p>
          <a:p>
            <a:r>
              <a:rPr lang="en-US"/>
              <a:t/>
            </a:r>
          </a:p>
          <a:p>
            <a:r>
              <a:rPr lang="en-US"/>
              <a:t>Multi-Agent Systems (in progress): DAG planner, retries, fallbacks, pub-sub signals, and agent state handling.</a:t>
            </a:r>
          </a:p>
          <a:p>
            <a:r>
              <a:rPr lang="en-US"/>
              <a:t/>
            </a:r>
          </a:p>
          <a:p>
            <a:r>
              <a:rPr lang="en-US"/>
              <a:t>Typed Prompt DSL (planned): a Scala-native DSL for chaining LLMs, retrievers, and tools, with compile-time safety.</a:t>
            </a:r>
          </a:p>
          <a:p>
            <a:r>
              <a:rPr lang="en-US"/>
              <a:t/>
            </a:r>
          </a:p>
          <a:p>
            <a:r>
              <a:rPr lang="en-US"/>
              <a:t>Memory &amp; State (planned): hybrid short-term, episodic, and semantic memory with forgetting strategies.</a:t>
            </a:r>
          </a:p>
          <a:p>
            <a:r>
              <a:rPr lang="en-US"/>
              <a:t>Together, these transform LLM4S into a platform for adaptive, reliable AI systems.”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“Imagine finishing a one-hour Zoom call and instantly getting a summary, action items with owners, and sentiment analysis.</a:t>
            </a:r>
          </a:p>
          <a:p>
            <a:r>
              <a:rPr lang="en-US"/>
              <a:t>With LLM4S, this is possible — streaming summaries, JSON guardrails for structured output, and full traceability.</a:t>
            </a:r>
          </a:p>
          <a:p>
            <a:r>
              <a:rPr lang="en-US"/>
              <a:t>Meetings end with clarity, not chaos.”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“This journey has been transformative. From learning Scala through Scala Center’s courses to contributing to LLM4S and presenting here today, I’ve grown as a developer and as part of this community.</a:t>
            </a:r>
          </a:p>
          <a:p>
            <a:r>
              <a:rPr lang="en-US"/>
              <a:t>I want to sincerely thank my mentors — Kannupriya Kalra, Rory Graves, and Dmitry Mamonov — for their guidance, and the Scala Center for creating this opportunity.</a:t>
            </a:r>
          </a:p>
          <a:p>
            <a:r>
              <a:rPr lang="en-US"/>
              <a:t>And most of all, thank you to the community — for being open, supportive, and inspiring.</a:t>
            </a:r>
          </a:p>
          <a:p>
            <a:r>
              <a:rPr lang="en-US"/>
              <a:t>For me, this is not an end — it’s the beginning of Scala’s role in the AI era.”</a:t>
            </a:r>
          </a:p>
          <a:p>
            <a:r>
              <a:rPr lang="en-US"/>
              <a:t/>
            </a:r>
          </a:p>
          <a:p>
            <a:r>
              <a:rPr lang="en-US"/>
              <a:t>“Thank you. It’s been an honor to share my journey, and I’m excited to keep building Scala’s future in AI with you.”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Relationship Id="rId7" Target="../embeddings/oleObject1.bin" Type="http://schemas.openxmlformats.org/officeDocument/2006/relationships/oleObjec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57741" y="8662909"/>
            <a:ext cx="4630064" cy="943740"/>
          </a:xfrm>
          <a:custGeom>
            <a:avLst/>
            <a:gdLst/>
            <a:ahLst/>
            <a:cxnLst/>
            <a:rect r="r" b="b" t="t" l="l"/>
            <a:pathLst>
              <a:path h="943740" w="4630064">
                <a:moveTo>
                  <a:pt x="0" y="0"/>
                </a:moveTo>
                <a:lnTo>
                  <a:pt x="4630064" y="0"/>
                </a:lnTo>
                <a:lnTo>
                  <a:pt x="4630064" y="943740"/>
                </a:lnTo>
                <a:lnTo>
                  <a:pt x="0" y="943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55943" y="8468287"/>
            <a:ext cx="1557818" cy="1332985"/>
          </a:xfrm>
          <a:custGeom>
            <a:avLst/>
            <a:gdLst/>
            <a:ahLst/>
            <a:cxnLst/>
            <a:rect r="r" b="b" t="t" l="l"/>
            <a:pathLst>
              <a:path h="1332985" w="1557818">
                <a:moveTo>
                  <a:pt x="0" y="0"/>
                </a:moveTo>
                <a:lnTo>
                  <a:pt x="1557817" y="0"/>
                </a:lnTo>
                <a:lnTo>
                  <a:pt x="1557817" y="1332984"/>
                </a:lnTo>
                <a:lnTo>
                  <a:pt x="0" y="13329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0622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6951" y="2981433"/>
            <a:ext cx="11301273" cy="330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03"/>
              </a:lnSpc>
            </a:pPr>
            <a:r>
              <a:rPr lang="en-US" sz="9216" b="true">
                <a:solidFill>
                  <a:srgbClr val="343434"/>
                </a:solidFill>
                <a:latin typeface="Poppins Bold"/>
                <a:ea typeface="Poppins Bold"/>
                <a:cs typeface="Poppins Bold"/>
                <a:sym typeface="Poppins Bold"/>
              </a:rPr>
              <a:t>GSOC 2025 LIGHTNING TALK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6951" y="6509978"/>
            <a:ext cx="590064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343434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presented by Shubham Vishwakarma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83278" y="632239"/>
            <a:ext cx="1248250" cy="1212023"/>
          </a:xfrm>
          <a:custGeom>
            <a:avLst/>
            <a:gdLst/>
            <a:ahLst/>
            <a:cxnLst/>
            <a:rect r="r" b="b" t="t" l="l"/>
            <a:pathLst>
              <a:path h="1212023" w="1248250">
                <a:moveTo>
                  <a:pt x="0" y="0"/>
                </a:moveTo>
                <a:lnTo>
                  <a:pt x="1248250" y="0"/>
                </a:lnTo>
                <a:lnTo>
                  <a:pt x="1248250" y="1212022"/>
                </a:lnTo>
                <a:lnTo>
                  <a:pt x="0" y="1212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78712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53810" y="860424"/>
            <a:ext cx="6236920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Google Summer of Code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44867" y="8876400"/>
            <a:ext cx="1228866" cy="1069505"/>
          </a:xfrm>
          <a:custGeom>
            <a:avLst/>
            <a:gdLst/>
            <a:ahLst/>
            <a:cxnLst/>
            <a:rect r="r" b="b" t="t" l="l"/>
            <a:pathLst>
              <a:path h="1069505" w="1228866">
                <a:moveTo>
                  <a:pt x="0" y="0"/>
                </a:moveTo>
                <a:lnTo>
                  <a:pt x="1228866" y="0"/>
                </a:lnTo>
                <a:lnTo>
                  <a:pt x="1228866" y="1069505"/>
                </a:lnTo>
                <a:lnTo>
                  <a:pt x="0" y="1069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239" t="0" r="-6026" b="-593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0"/>
            <a:ext cx="4572000" cy="624422"/>
            <a:chOff x="0" y="0"/>
            <a:chExt cx="1204148" cy="1644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4148" cy="164457"/>
            </a:xfrm>
            <a:custGeom>
              <a:avLst/>
              <a:gdLst/>
              <a:ahLst/>
              <a:cxnLst/>
              <a:rect r="r" b="b" t="t" l="l"/>
              <a:pathLst>
                <a:path h="164457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FBBC0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204148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716000" y="0"/>
            <a:ext cx="4572000" cy="624422"/>
            <a:chOff x="0" y="0"/>
            <a:chExt cx="1204148" cy="1644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4148" cy="164457"/>
            </a:xfrm>
            <a:custGeom>
              <a:avLst/>
              <a:gdLst/>
              <a:ahLst/>
              <a:cxnLst/>
              <a:rect r="r" b="b" t="t" l="l"/>
              <a:pathLst>
                <a:path h="164457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34A85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204148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72000" y="0"/>
            <a:ext cx="4572000" cy="624422"/>
            <a:chOff x="0" y="0"/>
            <a:chExt cx="1204148" cy="1644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4148" cy="164457"/>
            </a:xfrm>
            <a:custGeom>
              <a:avLst/>
              <a:gdLst/>
              <a:ahLst/>
              <a:cxnLst/>
              <a:rect r="r" b="b" t="t" l="l"/>
              <a:pathLst>
                <a:path h="164457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DE261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204148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0"/>
            <a:ext cx="4572000" cy="624422"/>
            <a:chOff x="0" y="0"/>
            <a:chExt cx="1204148" cy="1644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4148" cy="164457"/>
            </a:xfrm>
            <a:custGeom>
              <a:avLst/>
              <a:gdLst/>
              <a:ahLst/>
              <a:cxnLst/>
              <a:rect r="r" b="b" t="t" l="l"/>
              <a:pathLst>
                <a:path h="164457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1204148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08202" y="3748034"/>
            <a:ext cx="4900595" cy="4900595"/>
            <a:chOff x="0" y="0"/>
            <a:chExt cx="6534127" cy="653412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6534127" cy="653412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74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62265" y="162265"/>
              <a:ext cx="6209596" cy="620959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6497" r="0" b="-6497"/>
                </a:stretch>
              </a:blipFill>
            </p:spPr>
          </p:sp>
        </p:grpSp>
      </p:grpSp>
      <p:sp>
        <p:nvSpPr>
          <p:cNvPr name="TextBox 22" id="22"/>
          <p:cNvSpPr txBox="true"/>
          <p:nvPr/>
        </p:nvSpPr>
        <p:spPr>
          <a:xfrm rot="0">
            <a:off x="4343623" y="1340234"/>
            <a:ext cx="9001571" cy="1987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16"/>
              </a:lnSpc>
            </a:pPr>
            <a:r>
              <a:rPr lang="en-US" b="true" sz="1001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5915" y="3519434"/>
            <a:ext cx="7408494" cy="512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617" indent="-318808" lvl="1">
              <a:lnSpc>
                <a:spcPts val="5906"/>
              </a:lnSpc>
              <a:buFont typeface="Arial"/>
              <a:buChar char="•"/>
            </a:pP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From learner to cont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ributor →  grateful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f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or this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j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ourney with Scala.</a:t>
            </a:r>
          </a:p>
          <a:p>
            <a:pPr algn="l" marL="637617" indent="-318808" lvl="1">
              <a:lnSpc>
                <a:spcPts val="5906"/>
              </a:lnSpc>
              <a:buFont typeface="Arial"/>
              <a:buChar char="•"/>
            </a:pP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Heartfelt thanks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to my 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mentors Kannupriya Kalra, Rory Graves &amp; Dmitry Mamonov, and t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he Scala Center.</a:t>
            </a:r>
          </a:p>
          <a:p>
            <a:pPr algn="l" marL="637617" indent="-318808" lvl="1">
              <a:lnSpc>
                <a:spcPts val="5906"/>
              </a:lnSpc>
              <a:buFont typeface="Arial"/>
              <a:buChar char="•"/>
            </a:pP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💙 To the Sc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ala community for being s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upport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ive, curious, and inspiring.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14219" y="8719988"/>
            <a:ext cx="3488561" cy="53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4"/>
              </a:lnSpc>
            </a:pPr>
            <a:r>
              <a:rPr lang="en-US" sz="3182">
                <a:solidFill>
                  <a:srgbClr val="343434"/>
                </a:solidFill>
                <a:latin typeface="Agbalumo"/>
                <a:ea typeface="Agbalumo"/>
                <a:cs typeface="Agbalumo"/>
                <a:sym typeface="Agbalumo"/>
              </a:rPr>
              <a:t>Connect with me :)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624422"/>
            <a:chOff x="0" y="0"/>
            <a:chExt cx="4816593" cy="164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4457"/>
            </a:xfrm>
            <a:custGeom>
              <a:avLst/>
              <a:gdLst/>
              <a:ahLst/>
              <a:cxnLst/>
              <a:rect r="r" b="b" t="t" l="l"/>
              <a:pathLst>
                <a:path h="164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44867" y="8876400"/>
            <a:ext cx="1228866" cy="1069505"/>
          </a:xfrm>
          <a:custGeom>
            <a:avLst/>
            <a:gdLst/>
            <a:ahLst/>
            <a:cxnLst/>
            <a:rect r="r" b="b" t="t" l="l"/>
            <a:pathLst>
              <a:path h="1069505" w="1228866">
                <a:moveTo>
                  <a:pt x="0" y="0"/>
                </a:moveTo>
                <a:lnTo>
                  <a:pt x="1228866" y="0"/>
                </a:lnTo>
                <a:lnTo>
                  <a:pt x="1228866" y="1069505"/>
                </a:lnTo>
                <a:lnTo>
                  <a:pt x="0" y="1069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239" t="0" r="-6026" b="-593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1486" y="1212889"/>
            <a:ext cx="3528491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43434"/>
                </a:solidFill>
                <a:latin typeface="Comic Sans"/>
                <a:ea typeface="Comic Sans"/>
                <a:cs typeface="Comic Sans"/>
                <a:sym typeface="Comic Sans"/>
              </a:rPr>
              <a:t>Who Am I?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1486" y="2567346"/>
            <a:ext cx="10524977" cy="5584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3789" indent="-341895" lvl="1">
              <a:lnSpc>
                <a:spcPts val="5574"/>
              </a:lnSpc>
              <a:buFont typeface="Arial"/>
              <a:buChar char="•"/>
            </a:pP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👋 Hi, I’m </a:t>
            </a: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Shubham Vishwakarma</a:t>
            </a: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from Mumbai, India.</a:t>
            </a:r>
          </a:p>
          <a:p>
            <a:pPr algn="just" marL="683789" indent="-341895" lvl="1">
              <a:lnSpc>
                <a:spcPts val="5574"/>
              </a:lnSpc>
              <a:buFont typeface="Arial"/>
              <a:buChar char="•"/>
            </a:pP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Final-year CSE student at SPIT, with a Management minor at SPJIMR.</a:t>
            </a:r>
          </a:p>
          <a:p>
            <a:pPr algn="just" marL="683789" indent="-341895" lvl="1">
              <a:lnSpc>
                <a:spcPts val="5574"/>
              </a:lnSpc>
              <a:buFont typeface="Arial"/>
              <a:buChar char="•"/>
            </a:pP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Open Source Contributor with </a:t>
            </a: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Scala Center</a:t>
            </a: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(GSoC 2025).</a:t>
            </a:r>
          </a:p>
          <a:p>
            <a:pPr algn="just" marL="683789" indent="-341895" lvl="1">
              <a:lnSpc>
                <a:spcPts val="5574"/>
              </a:lnSpc>
              <a:buFont typeface="Arial"/>
              <a:buChar char="•"/>
            </a:pP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My Scala journey began with </a:t>
            </a: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Rock the JVM courses</a:t>
            </a: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, which sparked my passion and connected me to th</a:t>
            </a: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</a:t>
            </a:r>
            <a:r>
              <a:rPr lang="en-US" b="true" sz="3167" spc="-174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 welcoming community.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129359" y="2043471"/>
            <a:ext cx="4807824" cy="4807824"/>
            <a:chOff x="0" y="0"/>
            <a:chExt cx="6410432" cy="641043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410432" cy="6410432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F03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19316" y="219316"/>
              <a:ext cx="5971801" cy="597180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8037" t="-24032" r="-32043" b="-36048"/>
                </a:stretch>
              </a:blip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12267624" y="7127529"/>
            <a:ext cx="4531293" cy="50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3"/>
              </a:lnSpc>
              <a:spcBef>
                <a:spcPct val="0"/>
              </a:spcBef>
            </a:pPr>
            <a:r>
              <a:rPr lang="en-US" sz="3302">
                <a:solidFill>
                  <a:srgbClr val="000000"/>
                </a:solidFill>
                <a:latin typeface="Agbalumo"/>
                <a:ea typeface="Agbalumo"/>
                <a:cs typeface="Agbalumo"/>
                <a:sym typeface="Agbalumo"/>
              </a:rPr>
              <a:t>Shubh</a:t>
            </a:r>
            <a:r>
              <a:rPr lang="en-US" sz="3302">
                <a:solidFill>
                  <a:srgbClr val="000000"/>
                </a:solidFill>
                <a:latin typeface="Agbalumo"/>
                <a:ea typeface="Agbalumo"/>
                <a:cs typeface="Agbalumo"/>
                <a:sym typeface="Agbalumo"/>
              </a:rPr>
              <a:t>am Vishwakarma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03852" y="7904027"/>
            <a:ext cx="1458837" cy="33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5"/>
              </a:lnSpc>
              <a:spcBef>
                <a:spcPct val="0"/>
              </a:spcBef>
            </a:pPr>
            <a:r>
              <a:rPr lang="en-US" sz="2238" i="true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India</a:t>
            </a:r>
            <a:r>
              <a:rPr lang="en-US" sz="22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🇮🇳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624422"/>
            <a:chOff x="0" y="0"/>
            <a:chExt cx="4816593" cy="164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4457"/>
            </a:xfrm>
            <a:custGeom>
              <a:avLst/>
              <a:gdLst/>
              <a:ahLst/>
              <a:cxnLst/>
              <a:rect r="r" b="b" t="t" l="l"/>
              <a:pathLst>
                <a:path h="164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EA433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1486" y="1212889"/>
            <a:ext cx="9862451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43434"/>
                </a:solidFill>
                <a:latin typeface="Comic Sans"/>
                <a:ea typeface="Comic Sans"/>
                <a:cs typeface="Comic Sans"/>
                <a:sym typeface="Comic Sans"/>
              </a:rPr>
              <a:t>Discovering GSoC &amp; Scala Center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897" y="2519721"/>
            <a:ext cx="10339628" cy="595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931" indent="-331465" lvl="1">
              <a:lnSpc>
                <a:spcPts val="5956"/>
              </a:lnSpc>
              <a:buFont typeface="Arial"/>
              <a:buChar char="•"/>
            </a:pP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Came across 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GSoC 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with 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Scala Center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and found LLM4S, the perfect blend of Scala and AI.</a:t>
            </a:r>
          </a:p>
          <a:p>
            <a:pPr algn="l" marL="662931" indent="-331465" lvl="1">
              <a:lnSpc>
                <a:spcPts val="5956"/>
              </a:lnSpc>
              <a:buFont typeface="Arial"/>
              <a:buChar char="•"/>
            </a:pP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Mentorship from </a:t>
            </a:r>
            <a:r>
              <a:rPr lang="en-US" b="true" sz="3070" spc="-168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Kannupriya Kalra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&amp; </a:t>
            </a:r>
            <a:r>
              <a:rPr lang="en-US" b="true" sz="3070" spc="-168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Rory Graves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made the journey real and guided my direction.</a:t>
            </a:r>
          </a:p>
          <a:p>
            <a:pPr algn="l" marL="662931" indent="-331465" lvl="1">
              <a:lnSpc>
                <a:spcPts val="5956"/>
              </a:lnSpc>
              <a:buFont typeface="Arial"/>
              <a:buChar char="•"/>
            </a:pP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The challenge was clear: LLM apps are hard to 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debug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, 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observe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, and scale.</a:t>
            </a:r>
          </a:p>
          <a:p>
            <a:pPr algn="l" marL="662931" indent="-331465" lvl="1">
              <a:lnSpc>
                <a:spcPts val="5956"/>
              </a:lnSpc>
              <a:buFont typeface="Arial"/>
              <a:buChar char="•"/>
            </a:pPr>
            <a:r>
              <a:rPr lang="en-US" b="true" sz="3070" spc="-168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mission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Make Scala a first-class citizen in AI tooling, built on 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type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safety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and FP</a:t>
            </a:r>
            <a:r>
              <a:rPr lang="en-US" b="true" sz="3070" spc="-168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principles.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644867" y="8876400"/>
            <a:ext cx="1228866" cy="1069505"/>
          </a:xfrm>
          <a:custGeom>
            <a:avLst/>
            <a:gdLst/>
            <a:ahLst/>
            <a:cxnLst/>
            <a:rect r="r" b="b" t="t" l="l"/>
            <a:pathLst>
              <a:path h="1069505" w="1228866">
                <a:moveTo>
                  <a:pt x="0" y="0"/>
                </a:moveTo>
                <a:lnTo>
                  <a:pt x="1228866" y="0"/>
                </a:lnTo>
                <a:lnTo>
                  <a:pt x="1228866" y="1069505"/>
                </a:lnTo>
                <a:lnTo>
                  <a:pt x="0" y="1069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239" t="0" r="-6026" b="-5935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705181" y="1231019"/>
            <a:ext cx="3822690" cy="3822690"/>
            <a:chOff x="0" y="0"/>
            <a:chExt cx="5096920" cy="509692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096920" cy="509692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285F4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71803" lIns="71803" bIns="71803" rIns="71803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86132" y="186132"/>
              <a:ext cx="4724656" cy="472465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39" t="0" r="-139" b="0"/>
                </a:stretch>
              </a:blip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10773937" y="5053710"/>
            <a:ext cx="3822690" cy="3822690"/>
            <a:chOff x="0" y="0"/>
            <a:chExt cx="5096920" cy="509692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096920" cy="5096920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F0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71803" lIns="71803" bIns="71803" rIns="71803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62766" y="162766"/>
              <a:ext cx="4771387" cy="477138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</p:grpSp>
      <p:sp>
        <p:nvSpPr>
          <p:cNvPr name="TextBox 21" id="21"/>
          <p:cNvSpPr txBox="true"/>
          <p:nvPr/>
        </p:nvSpPr>
        <p:spPr>
          <a:xfrm rot="0">
            <a:off x="14596627" y="4996560"/>
            <a:ext cx="2371670" cy="53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4"/>
              </a:lnSpc>
            </a:pPr>
            <a:r>
              <a:rPr lang="en-US" sz="3182">
                <a:solidFill>
                  <a:srgbClr val="343434"/>
                </a:solidFill>
                <a:latin typeface="Agbalumo"/>
                <a:ea typeface="Agbalumo"/>
                <a:cs typeface="Agbalumo"/>
                <a:sym typeface="Agbalumo"/>
              </a:rPr>
              <a:t>Rory Graves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08066" y="8828775"/>
            <a:ext cx="3488561" cy="53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4"/>
              </a:lnSpc>
            </a:pPr>
            <a:r>
              <a:rPr lang="en-US" sz="3182">
                <a:solidFill>
                  <a:srgbClr val="343434"/>
                </a:solidFill>
                <a:latin typeface="Agbalumo"/>
                <a:ea typeface="Agbalumo"/>
                <a:cs typeface="Agbalumo"/>
                <a:sym typeface="Agbalumo"/>
              </a:rPr>
              <a:t>Kannupriya Kalra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624422"/>
            <a:chOff x="0" y="0"/>
            <a:chExt cx="4816593" cy="164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4457"/>
            </a:xfrm>
            <a:custGeom>
              <a:avLst/>
              <a:gdLst/>
              <a:ahLst/>
              <a:cxnLst/>
              <a:rect r="r" b="b" t="t" l="l"/>
              <a:pathLst>
                <a:path h="164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FBBC0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44867" y="8876400"/>
            <a:ext cx="1228866" cy="1069505"/>
          </a:xfrm>
          <a:custGeom>
            <a:avLst/>
            <a:gdLst/>
            <a:ahLst/>
            <a:cxnLst/>
            <a:rect r="r" b="b" t="t" l="l"/>
            <a:pathLst>
              <a:path h="1069505" w="1228866">
                <a:moveTo>
                  <a:pt x="0" y="0"/>
                </a:moveTo>
                <a:lnTo>
                  <a:pt x="1228866" y="0"/>
                </a:lnTo>
                <a:lnTo>
                  <a:pt x="1228866" y="1069505"/>
                </a:lnTo>
                <a:lnTo>
                  <a:pt x="0" y="1069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239" t="0" r="-6026" b="-593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2784" y="2349741"/>
            <a:ext cx="10214942" cy="620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418" indent="-338709" lvl="1">
              <a:lnSpc>
                <a:spcPts val="5522"/>
              </a:lnSpc>
              <a:buFont typeface="Arial"/>
              <a:buChar char="•"/>
            </a:pPr>
            <a:r>
              <a:rPr lang="en-US" b="true" sz="3137" spc="-17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Tracing Support (PR #77, #119) :</a:t>
            </a:r>
          </a:p>
          <a:p>
            <a:pPr algn="l">
              <a:lnSpc>
                <a:spcPts val="5522"/>
              </a:lnSpc>
            </a:pPr>
            <a:r>
              <a:rPr lang="en-US" sz="3137" spc="-17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     Added execution flow tracking, spans, and timing.</a:t>
            </a:r>
          </a:p>
          <a:p>
            <a:pPr algn="l">
              <a:lnSpc>
                <a:spcPts val="5522"/>
              </a:lnSpc>
            </a:pPr>
            <a:r>
              <a:rPr lang="en-US" sz="3137" spc="-17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     Integrated Langfuse for developer-friendly traces.</a:t>
            </a:r>
          </a:p>
          <a:p>
            <a:pPr algn="l" marL="677418" indent="-338709" lvl="1">
              <a:lnSpc>
                <a:spcPts val="5522"/>
              </a:lnSpc>
              <a:buFont typeface="Arial"/>
              <a:buChar char="•"/>
            </a:pPr>
            <a:r>
              <a:rPr lang="en-US" b="true" sz="3137" spc="-17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Type-Safe Tracing (PR #165) :</a:t>
            </a:r>
          </a:p>
          <a:p>
            <a:pPr algn="l">
              <a:lnSpc>
                <a:spcPts val="5522"/>
              </a:lnSpc>
            </a:pPr>
            <a:r>
              <a:rPr lang="en-US" sz="3137" spc="-17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     Rebuilt with sealed traits &amp; composable backends.</a:t>
            </a:r>
          </a:p>
          <a:p>
            <a:pPr algn="l">
              <a:lnSpc>
                <a:spcPts val="5522"/>
              </a:lnSpc>
            </a:pPr>
            <a:r>
              <a:rPr lang="en-US" sz="3137" spc="-17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     Ensured reliability and backward compatibility.</a:t>
            </a:r>
          </a:p>
          <a:p>
            <a:pPr algn="l" marL="677418" indent="-338709" lvl="1">
              <a:lnSpc>
                <a:spcPts val="5522"/>
              </a:lnSpc>
              <a:buFont typeface="Arial"/>
              <a:buChar char="•"/>
            </a:pPr>
            <a:r>
              <a:rPr lang="en-US" b="true" sz="3137" spc="-17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 &amp; Multi-Backend (PR #184) :</a:t>
            </a:r>
          </a:p>
          <a:p>
            <a:pPr algn="l">
              <a:lnSpc>
                <a:spcPts val="5522"/>
              </a:lnSpc>
            </a:pPr>
            <a:r>
              <a:rPr lang="en-US" sz="3137" spc="-17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     Built a calculator agent for sequential tool-use.  </a:t>
            </a:r>
          </a:p>
          <a:p>
            <a:pPr algn="l">
              <a:lnSpc>
                <a:spcPts val="5522"/>
              </a:lnSpc>
            </a:pPr>
            <a:r>
              <a:rPr lang="en-US" sz="3137" spc="-17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     </a:t>
            </a:r>
            <a:r>
              <a:rPr lang="en-US" sz="3137" spc="-17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Showcased tracing with Console, Lang fuse, and NoOp.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4775" y="923925"/>
            <a:ext cx="14107552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43434"/>
                </a:solidFill>
                <a:latin typeface="Comic Sans"/>
                <a:ea typeface="Comic Sans"/>
                <a:cs typeface="Comic Sans"/>
                <a:sym typeface="Comic Sans"/>
              </a:rPr>
              <a:t>From First Trace to Full Demo: My Contributions</a:t>
            </a:r>
          </a:p>
        </p:txBody>
      </p:sp>
      <p:graphicFrame>
        <p:nvGraphicFramePr>
          <p:cNvPr name="Object 9" id="9"/>
          <p:cNvGraphicFramePr/>
          <p:nvPr/>
        </p:nvGraphicFramePr>
        <p:xfrm>
          <a:off x="10366942" y="3760020"/>
          <a:ext cx="3771900" cy="838200"/>
        </p:xfrm>
        <a:graphic>
          <a:graphicData uri="http://schemas.openxmlformats.org/presentationml/2006/ole">
            <p:oleObj imgW="4521200" imgH="15875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624422"/>
            <a:chOff x="0" y="0"/>
            <a:chExt cx="4816593" cy="164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4457"/>
            </a:xfrm>
            <a:custGeom>
              <a:avLst/>
              <a:gdLst/>
              <a:ahLst/>
              <a:cxnLst/>
              <a:rect r="r" b="b" t="t" l="l"/>
              <a:pathLst>
                <a:path h="164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34A8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44867" y="8876400"/>
            <a:ext cx="1228866" cy="1069505"/>
          </a:xfrm>
          <a:custGeom>
            <a:avLst/>
            <a:gdLst/>
            <a:ahLst/>
            <a:cxnLst/>
            <a:rect r="r" b="b" t="t" l="l"/>
            <a:pathLst>
              <a:path h="1069505" w="1228866">
                <a:moveTo>
                  <a:pt x="0" y="0"/>
                </a:moveTo>
                <a:lnTo>
                  <a:pt x="1228866" y="0"/>
                </a:lnTo>
                <a:lnTo>
                  <a:pt x="1228866" y="1069505"/>
                </a:lnTo>
                <a:lnTo>
                  <a:pt x="0" y="1069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239" t="0" r="-6026" b="-59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80235" y="5625464"/>
            <a:ext cx="9927530" cy="3785688"/>
          </a:xfrm>
          <a:custGeom>
            <a:avLst/>
            <a:gdLst/>
            <a:ahLst/>
            <a:cxnLst/>
            <a:rect r="r" b="b" t="t" l="l"/>
            <a:pathLst>
              <a:path h="3785688" w="9927530">
                <a:moveTo>
                  <a:pt x="0" y="0"/>
                </a:moveTo>
                <a:lnTo>
                  <a:pt x="9927530" y="0"/>
                </a:lnTo>
                <a:lnTo>
                  <a:pt x="9927530" y="3785688"/>
                </a:lnTo>
                <a:lnTo>
                  <a:pt x="0" y="3785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603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4775" y="933450"/>
            <a:ext cx="9884912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43434"/>
                </a:solidFill>
                <a:latin typeface="Comic Sans"/>
                <a:ea typeface="Comic Sans"/>
                <a:cs typeface="Comic Sans"/>
                <a:sym typeface="Comic Sans"/>
              </a:rPr>
              <a:t> Why It Matters : The Impact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9722" y="2293430"/>
            <a:ext cx="14158904" cy="3096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906" indent="-318453" lvl="1">
              <a:lnSpc>
                <a:spcPts val="4956"/>
              </a:lnSpc>
              <a:buFont typeface="Arial"/>
              <a:buChar char="•"/>
            </a:pPr>
            <a:r>
              <a:rPr lang="en-US" b="true" sz="2950" spc="-16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Visibility Unlocked</a:t>
            </a:r>
            <a:r>
              <a:rPr lang="en-US" b="true" sz="2950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: Developers can now trace every LLM call </a:t>
            </a:r>
          </a:p>
          <a:p>
            <a:pPr algn="l" marL="636906" indent="-318453" lvl="1">
              <a:lnSpc>
                <a:spcPts val="4956"/>
              </a:lnSpc>
              <a:buFont typeface="Arial"/>
              <a:buChar char="•"/>
            </a:pPr>
            <a:r>
              <a:rPr lang="en-US" b="true" sz="2950" spc="-16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Type-Safe Reliability </a:t>
            </a:r>
            <a:r>
              <a:rPr lang="en-US" b="true" sz="2950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Sealed traits &amp; composable backends remove fragile logging </a:t>
            </a:r>
          </a:p>
          <a:p>
            <a:pPr algn="l" marL="636906" indent="-318453" lvl="1">
              <a:lnSpc>
                <a:spcPts val="4956"/>
              </a:lnSpc>
              <a:buFont typeface="Arial"/>
              <a:buChar char="•"/>
            </a:pPr>
            <a:r>
              <a:rPr lang="en-US" b="true" sz="2950" spc="-16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Real-World Proof </a:t>
            </a:r>
            <a:r>
              <a:rPr lang="en-US" b="true" sz="2950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Demo agent + multi-backend tracing shows it works in practice .</a:t>
            </a:r>
          </a:p>
          <a:p>
            <a:pPr algn="l" marL="636906" indent="-318453" lvl="1">
              <a:lnSpc>
                <a:spcPts val="4956"/>
              </a:lnSpc>
              <a:buFont typeface="Arial"/>
              <a:buChar char="•"/>
            </a:pPr>
            <a:r>
              <a:rPr lang="en-US" b="true" sz="2950" spc="-16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Future-Ready </a:t>
            </a:r>
            <a:r>
              <a:rPr lang="en-US" b="true" sz="2950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Establishes the base for memory, multi-agent orchestration, and Scala-first AI systems.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85276" y="9572715"/>
            <a:ext cx="3717447" cy="373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1"/>
              </a:lnSpc>
            </a:pPr>
            <a:r>
              <a:rPr lang="en-US" b="true" sz="2350" i="true" spc="-129">
                <a:solidFill>
                  <a:srgbClr val="343434"/>
                </a:solidFill>
                <a:latin typeface="Canva Sans Medium Italics"/>
                <a:ea typeface="Canva Sans Medium Italics"/>
                <a:cs typeface="Canva Sans Medium Italics"/>
                <a:sym typeface="Canva Sans Medium Italics"/>
              </a:rPr>
              <a:t>Image : Print Trace Example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624422"/>
            <a:chOff x="0" y="0"/>
            <a:chExt cx="4816593" cy="164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4457"/>
            </a:xfrm>
            <a:custGeom>
              <a:avLst/>
              <a:gdLst/>
              <a:ahLst/>
              <a:cxnLst/>
              <a:rect r="r" b="b" t="t" l="l"/>
              <a:pathLst>
                <a:path h="164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4285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44867" y="8876400"/>
            <a:ext cx="1228866" cy="1069505"/>
          </a:xfrm>
          <a:custGeom>
            <a:avLst/>
            <a:gdLst/>
            <a:ahLst/>
            <a:cxnLst/>
            <a:rect r="r" b="b" t="t" l="l"/>
            <a:pathLst>
              <a:path h="1069505" w="1228866">
                <a:moveTo>
                  <a:pt x="0" y="0"/>
                </a:moveTo>
                <a:lnTo>
                  <a:pt x="1228866" y="0"/>
                </a:lnTo>
                <a:lnTo>
                  <a:pt x="1228866" y="1069505"/>
                </a:lnTo>
                <a:lnTo>
                  <a:pt x="0" y="1069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3239" t="0" r="-6026" b="-59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14287" y="659828"/>
            <a:ext cx="13459427" cy="8967343"/>
          </a:xfrm>
          <a:custGeom>
            <a:avLst/>
            <a:gdLst/>
            <a:ahLst/>
            <a:cxnLst/>
            <a:rect r="r" b="b" t="t" l="l"/>
            <a:pathLst>
              <a:path h="8967343" w="13459427">
                <a:moveTo>
                  <a:pt x="0" y="0"/>
                </a:moveTo>
                <a:lnTo>
                  <a:pt x="13459426" y="0"/>
                </a:lnTo>
                <a:lnTo>
                  <a:pt x="13459426" y="8967344"/>
                </a:lnTo>
                <a:lnTo>
                  <a:pt x="0" y="8967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46216" y="9601290"/>
            <a:ext cx="4795568" cy="373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1"/>
              </a:lnSpc>
            </a:pPr>
            <a:r>
              <a:rPr lang="en-US" b="true" sz="2350" i="true" spc="-129">
                <a:solidFill>
                  <a:srgbClr val="343434"/>
                </a:solidFill>
                <a:latin typeface="Canva Sans Medium Italics"/>
                <a:ea typeface="Canva Sans Medium Italics"/>
                <a:cs typeface="Canva Sans Medium Italics"/>
                <a:sym typeface="Canva Sans Medium Italics"/>
              </a:rPr>
              <a:t>Image : LLM4S Tracing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624422"/>
            <a:chOff x="0" y="0"/>
            <a:chExt cx="4816593" cy="164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4457"/>
            </a:xfrm>
            <a:custGeom>
              <a:avLst/>
              <a:gdLst/>
              <a:ahLst/>
              <a:cxnLst/>
              <a:rect r="r" b="b" t="t" l="l"/>
              <a:pathLst>
                <a:path h="164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EA433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44867" y="8876400"/>
            <a:ext cx="1228866" cy="1069505"/>
          </a:xfrm>
          <a:custGeom>
            <a:avLst/>
            <a:gdLst/>
            <a:ahLst/>
            <a:cxnLst/>
            <a:rect r="r" b="b" t="t" l="l"/>
            <a:pathLst>
              <a:path h="1069505" w="1228866">
                <a:moveTo>
                  <a:pt x="0" y="0"/>
                </a:moveTo>
                <a:lnTo>
                  <a:pt x="1228866" y="0"/>
                </a:lnTo>
                <a:lnTo>
                  <a:pt x="1228866" y="1069505"/>
                </a:lnTo>
                <a:lnTo>
                  <a:pt x="0" y="1069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3239" t="0" r="-6026" b="-59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9057" y="851437"/>
            <a:ext cx="15914181" cy="7797949"/>
          </a:xfrm>
          <a:custGeom>
            <a:avLst/>
            <a:gdLst/>
            <a:ahLst/>
            <a:cxnLst/>
            <a:rect r="r" b="b" t="t" l="l"/>
            <a:pathLst>
              <a:path h="7797949" w="15914181">
                <a:moveTo>
                  <a:pt x="0" y="0"/>
                </a:moveTo>
                <a:lnTo>
                  <a:pt x="15914181" y="0"/>
                </a:lnTo>
                <a:lnTo>
                  <a:pt x="15914181" y="7797948"/>
                </a:lnTo>
                <a:lnTo>
                  <a:pt x="0" y="7797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46216" y="9392102"/>
            <a:ext cx="4795568" cy="373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1"/>
              </a:lnSpc>
            </a:pPr>
            <a:r>
              <a:rPr lang="en-US" b="true" sz="2350" i="true" spc="-129">
                <a:solidFill>
                  <a:srgbClr val="343434"/>
                </a:solidFill>
                <a:latin typeface="Canva Sans Medium Italics"/>
                <a:ea typeface="Canva Sans Medium Italics"/>
                <a:cs typeface="Canva Sans Medium Italics"/>
                <a:sym typeface="Canva Sans Medium Italics"/>
              </a:rPr>
              <a:t>Image : Langfuse Tracing Example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5504" y="-431506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624422"/>
            <a:chOff x="0" y="0"/>
            <a:chExt cx="4816593" cy="164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4457"/>
            </a:xfrm>
            <a:custGeom>
              <a:avLst/>
              <a:gdLst/>
              <a:ahLst/>
              <a:cxnLst/>
              <a:rect r="r" b="b" t="t" l="l"/>
              <a:pathLst>
                <a:path h="164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FFBF0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44867" y="8876400"/>
            <a:ext cx="1228866" cy="1069505"/>
          </a:xfrm>
          <a:custGeom>
            <a:avLst/>
            <a:gdLst/>
            <a:ahLst/>
            <a:cxnLst/>
            <a:rect r="r" b="b" t="t" l="l"/>
            <a:pathLst>
              <a:path h="1069505" w="1228866">
                <a:moveTo>
                  <a:pt x="0" y="0"/>
                </a:moveTo>
                <a:lnTo>
                  <a:pt x="1228866" y="0"/>
                </a:lnTo>
                <a:lnTo>
                  <a:pt x="1228866" y="1069505"/>
                </a:lnTo>
                <a:lnTo>
                  <a:pt x="0" y="1069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239" t="0" r="-6026" b="-593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70470" y="2623839"/>
            <a:ext cx="7503263" cy="5999926"/>
          </a:xfrm>
          <a:custGeom>
            <a:avLst/>
            <a:gdLst/>
            <a:ahLst/>
            <a:cxnLst/>
            <a:rect r="r" b="b" t="t" l="l"/>
            <a:pathLst>
              <a:path h="5999926" w="7503263">
                <a:moveTo>
                  <a:pt x="0" y="0"/>
                </a:moveTo>
                <a:lnTo>
                  <a:pt x="7503263" y="0"/>
                </a:lnTo>
                <a:lnTo>
                  <a:pt x="7503263" y="5999926"/>
                </a:lnTo>
                <a:lnTo>
                  <a:pt x="0" y="5999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23925"/>
            <a:ext cx="14546447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43434"/>
                </a:solidFill>
                <a:latin typeface="Comic Sans"/>
                <a:ea typeface="Comic Sans"/>
                <a:cs typeface="Comic Sans"/>
                <a:sym typeface="Comic Sans"/>
              </a:rPr>
              <a:t>Beyond Tracing: The Next Chapter for LLM4S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9170" y="2269912"/>
            <a:ext cx="9070597" cy="668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617" indent="-318808" lvl="1">
              <a:lnSpc>
                <a:spcPts val="5995"/>
              </a:lnSpc>
              <a:buFont typeface="Arial"/>
              <a:buChar char="•"/>
            </a:pPr>
            <a:r>
              <a:rPr lang="en-US" b="true" sz="2953" spc="-16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Multi-Agent Systems :🔄 In Progress</a:t>
            </a:r>
          </a:p>
          <a:p>
            <a:pPr algn="l">
              <a:lnSpc>
                <a:spcPts val="5995"/>
              </a:lnSpc>
            </a:pPr>
            <a:r>
              <a:rPr lang="en-US" sz="2953" spc="-162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2953" spc="-162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DAG-based planner with retries &amp; fallbacks.</a:t>
            </a:r>
          </a:p>
          <a:p>
            <a:pPr algn="l">
              <a:lnSpc>
                <a:spcPts val="5995"/>
              </a:lnSpc>
            </a:pP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  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Pub-sub signals for safe agent coordination.</a:t>
            </a:r>
          </a:p>
          <a:p>
            <a:pPr algn="l">
              <a:lnSpc>
                <a:spcPts val="5995"/>
              </a:lnSpc>
            </a:pP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  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Scala-native, type-safe orchestration.</a:t>
            </a:r>
          </a:p>
          <a:p>
            <a:pPr algn="l">
              <a:lnSpc>
                <a:spcPts val="5995"/>
              </a:lnSpc>
            </a:pPr>
          </a:p>
          <a:p>
            <a:pPr algn="l" marL="637617" indent="-318808" lvl="1">
              <a:lnSpc>
                <a:spcPts val="5995"/>
              </a:lnSpc>
              <a:buFont typeface="Arial"/>
              <a:buChar char="•"/>
            </a:pPr>
            <a:r>
              <a:rPr lang="en-US" b="true" sz="2953" spc="-16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Typed Prompt DSL : ⏳ Planned</a:t>
            </a:r>
          </a:p>
          <a:p>
            <a:pPr algn="l">
              <a:lnSpc>
                <a:spcPts val="5995"/>
              </a:lnSpc>
            </a:pPr>
            <a:r>
              <a:rPr lang="en-US" sz="2953" spc="-162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        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Scala DSL for chaining LLMs, retrievers, tools.</a:t>
            </a:r>
          </a:p>
          <a:p>
            <a:pPr algn="l">
              <a:lnSpc>
                <a:spcPts val="5995"/>
              </a:lnSpc>
            </a:pPr>
            <a:r>
              <a:rPr lang="en-US" sz="2953" spc="-162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Cats-effect &amp; typed streams for composability.</a:t>
            </a:r>
          </a:p>
          <a:p>
            <a:pPr algn="l">
              <a:lnSpc>
                <a:spcPts val="5995"/>
              </a:lnSpc>
            </a:pPr>
            <a:r>
              <a:rPr lang="en-US" sz="2953" spc="-162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Compile-time safety, no “stringly-typed” prompts.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624422"/>
            <a:chOff x="0" y="0"/>
            <a:chExt cx="4816593" cy="1644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4457"/>
            </a:xfrm>
            <a:custGeom>
              <a:avLst/>
              <a:gdLst/>
              <a:ahLst/>
              <a:cxnLst/>
              <a:rect r="r" b="b" t="t" l="l"/>
              <a:pathLst>
                <a:path h="1644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4457"/>
                  </a:lnTo>
                  <a:lnTo>
                    <a:pt x="0" y="164457"/>
                  </a:lnTo>
                  <a:close/>
                </a:path>
              </a:pathLst>
            </a:custGeom>
            <a:solidFill>
              <a:srgbClr val="34A85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4816593" cy="173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44867" y="8876400"/>
            <a:ext cx="1228866" cy="1069505"/>
          </a:xfrm>
          <a:custGeom>
            <a:avLst/>
            <a:gdLst/>
            <a:ahLst/>
            <a:cxnLst/>
            <a:rect r="r" b="b" t="t" l="l"/>
            <a:pathLst>
              <a:path h="1069505" w="1228866">
                <a:moveTo>
                  <a:pt x="0" y="0"/>
                </a:moveTo>
                <a:lnTo>
                  <a:pt x="1228866" y="0"/>
                </a:lnTo>
                <a:lnTo>
                  <a:pt x="1228866" y="1069505"/>
                </a:lnTo>
                <a:lnTo>
                  <a:pt x="0" y="1069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3239" t="0" r="-6026" b="-593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4644" y="2100732"/>
            <a:ext cx="10934847" cy="7310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617" indent="-318808" lvl="1">
              <a:lnSpc>
                <a:spcPts val="5906"/>
              </a:lnSpc>
              <a:buFont typeface="Arial"/>
              <a:buChar char="•"/>
            </a:pPr>
            <a:r>
              <a:rPr lang="en-US" b="true" sz="2953" spc="-16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 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:  Zoom / Google Meet transc</a:t>
            </a:r>
            <a:r>
              <a:rPr lang="en-US" b="true" sz="2953" spc="-162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ript (</a:t>
            </a:r>
            <a:r>
              <a:rPr lang="en-US" b="true" sz="2953" i="true" spc="-162">
                <a:solidFill>
                  <a:srgbClr val="343434"/>
                </a:solidFill>
                <a:latin typeface="Canva Sans Medium Italics"/>
                <a:ea typeface="Canva Sans Medium Italics"/>
                <a:cs typeface="Canva Sans Medium Italics"/>
                <a:sym typeface="Canva Sans Medium Italics"/>
              </a:rPr>
              <a:t>raw text).</a:t>
            </a:r>
          </a:p>
          <a:p>
            <a:pPr algn="l" marL="637617" indent="-318808" lvl="1">
              <a:lnSpc>
                <a:spcPts val="5906"/>
              </a:lnSpc>
              <a:buFont typeface="Arial"/>
              <a:buChar char="•"/>
            </a:pPr>
            <a:r>
              <a:rPr lang="en-US" b="true" sz="2953" spc="-16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Output:</a:t>
            </a:r>
          </a:p>
          <a:p>
            <a:pPr algn="l">
              <a:lnSpc>
                <a:spcPts val="5906"/>
              </a:lnSpc>
            </a:pP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→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oncise summary of discussion</a:t>
            </a:r>
          </a:p>
          <a:p>
            <a:pPr algn="l">
              <a:lnSpc>
                <a:spcPts val="5906"/>
              </a:lnSpc>
            </a:pP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→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Action items with owners &amp; deadlines</a:t>
            </a:r>
          </a:p>
          <a:p>
            <a:pPr algn="l">
              <a:lnSpc>
                <a:spcPts val="5906"/>
              </a:lnSpc>
            </a:pP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→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Sentiment analysis of conversation flow </a:t>
            </a:r>
          </a:p>
          <a:p>
            <a:pPr algn="l" marL="637617" indent="-318808" lvl="1">
              <a:lnSpc>
                <a:spcPts val="5906"/>
              </a:lnSpc>
              <a:buFont typeface="Arial"/>
              <a:buChar char="•"/>
            </a:pPr>
            <a:r>
              <a:rPr lang="en-US" b="true" sz="2953" spc="-162">
                <a:solidFill>
                  <a:srgbClr val="34343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LLM4S?</a:t>
            </a:r>
          </a:p>
          <a:p>
            <a:pPr algn="l">
              <a:lnSpc>
                <a:spcPts val="5906"/>
              </a:lnSpc>
            </a:pP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 →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Streaming summaries (re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al-time insights as the meeting runs)</a:t>
            </a:r>
          </a:p>
          <a:p>
            <a:pPr algn="l">
              <a:lnSpc>
                <a:spcPts val="5506"/>
              </a:lnSpc>
            </a:pPr>
            <a:r>
              <a:rPr lang="en-US" sz="2753" spc="-151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 → </a:t>
            </a:r>
            <a:r>
              <a:rPr lang="en-US" sz="2753" spc="-151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Guardr</a:t>
            </a:r>
            <a:r>
              <a:rPr lang="en-US" sz="2753" spc="-151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ails via JSON schema → {</a:t>
            </a:r>
            <a:r>
              <a:rPr lang="en-US" b="true" sz="2753" i="true" spc="-151">
                <a:solidFill>
                  <a:srgbClr val="343434"/>
                </a:solidFill>
                <a:latin typeface="Canva Sans Medium Italics"/>
                <a:ea typeface="Canva Sans Medium Italics"/>
                <a:cs typeface="Canva Sans Medium Italics"/>
                <a:sym typeface="Canva Sans Medium Italics"/>
              </a:rPr>
              <a:t>summary: String, actions:</a:t>
            </a:r>
            <a:r>
              <a:rPr lang="en-US" b="true" sz="2753" i="true" spc="-151">
                <a:solidFill>
                  <a:srgbClr val="343434"/>
                </a:solidFill>
                <a:latin typeface="Canva Sans Medium Italics"/>
                <a:ea typeface="Canva Sans Medium Italics"/>
                <a:cs typeface="Canva Sans Medium Italics"/>
                <a:sym typeface="Canva Sans Medium Italics"/>
              </a:rPr>
              <a:t> [A</a:t>
            </a:r>
            <a:r>
              <a:rPr lang="en-US" b="true" sz="2753" i="true" spc="-151">
                <a:solidFill>
                  <a:srgbClr val="343434"/>
                </a:solidFill>
                <a:latin typeface="Canva Sans Medium Italics"/>
                <a:ea typeface="Canva Sans Medium Italics"/>
                <a:cs typeface="Canva Sans Medium Italics"/>
                <a:sym typeface="Canva Sans Medium Italics"/>
              </a:rPr>
              <a:t>ction]</a:t>
            </a:r>
            <a:r>
              <a:rPr lang="en-US" sz="2753" spc="-151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}</a:t>
            </a:r>
          </a:p>
          <a:p>
            <a:pPr algn="l">
              <a:lnSpc>
                <a:spcPts val="5906"/>
              </a:lnSpc>
            </a:pP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     →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Full traceability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→ </a:t>
            </a:r>
            <a:r>
              <a:rPr lang="en-US" sz="2953" spc="-162" b="true">
                <a:solidFill>
                  <a:srgbClr val="343434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every step tracked with spans/events</a:t>
            </a:r>
          </a:p>
          <a:p>
            <a:pPr algn="l">
              <a:lnSpc>
                <a:spcPts val="590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356661" y="1530575"/>
            <a:ext cx="8178521" cy="7345825"/>
          </a:xfrm>
          <a:custGeom>
            <a:avLst/>
            <a:gdLst/>
            <a:ahLst/>
            <a:cxnLst/>
            <a:rect r="r" b="b" t="t" l="l"/>
            <a:pathLst>
              <a:path h="7345825" w="8178521">
                <a:moveTo>
                  <a:pt x="0" y="0"/>
                </a:moveTo>
                <a:lnTo>
                  <a:pt x="8178521" y="0"/>
                </a:lnTo>
                <a:lnTo>
                  <a:pt x="8178521" y="7345825"/>
                </a:lnTo>
                <a:lnTo>
                  <a:pt x="0" y="7345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133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1944" y="978001"/>
            <a:ext cx="16443480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799">
                <a:solidFill>
                  <a:srgbClr val="343434"/>
                </a:solidFill>
                <a:latin typeface="Comic Sans"/>
                <a:ea typeface="Comic Sans"/>
                <a:cs typeface="Comic Sans"/>
                <a:sym typeface="Comic Sans"/>
              </a:rPr>
              <a:t>A Real Use Case : Meeting Minutes Generator ⏳ Planned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DAGxc81a7TY</dc:identifier>
  <dcterms:modified xsi:type="dcterms:W3CDTF">2011-08-01T06:04:30Z</dcterms:modified>
  <cp:revision>1</cp:revision>
  <dc:title>GSoC Lightning Talk </dc:title>
</cp:coreProperties>
</file>